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Lst>
  <p:sldSz cx="10058400" cy="7772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153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1EA4C4D-EEBB-4606-B99C-DB4ECFEC99F0}"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753206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EA4C4D-EEBB-4606-B99C-DB4ECFEC99F0}"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1736510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endParaRPr lang="en-US" dirty="0"/>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EA4C4D-EEBB-4606-B99C-DB4ECFEC99F0}"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1179628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EA4C4D-EEBB-4606-B99C-DB4ECFEC99F0}" type="datetimeFigureOut">
              <a:rPr lang="en-US" smtClean="0"/>
              <a:t>4/20/2022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91663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EA4C4D-EEBB-4606-B99C-DB4ECFEC99F0}" type="datetimeFigureOut">
              <a:rPr lang="en-US" smtClean="0"/>
              <a:t>4/20/2022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3772625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EA4C4D-EEBB-4606-B99C-DB4ECFEC99F0}" type="datetimeFigureOut">
              <a:rPr lang="en-US" smtClean="0"/>
              <a:t>4/20/2022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7874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EA4C4D-EEBB-4606-B99C-DB4ECFEC99F0}" type="datetimeFigureOut">
              <a:rPr lang="en-US" smtClean="0"/>
              <a:t>4/20/2022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1031369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B1EA4C4D-EEBB-4606-B99C-DB4ECFEC99F0}" type="datetimeFigureOut">
              <a:rPr lang="en-US" smtClean="0"/>
              <a:t>4/20/2022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376347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B1EA4C4D-EEBB-4606-B99C-DB4ECFEC99F0}" type="datetimeFigureOut">
              <a:rPr lang="en-US" smtClean="0"/>
              <a:t>4/20/2022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3339026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EA4C4D-EEBB-4606-B99C-DB4ECFEC99F0}"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4003951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EA4C4D-EEBB-4606-B99C-DB4ECFEC99F0}" type="datetimeFigureOut">
              <a:rPr lang="en-US" smtClean="0"/>
              <a:t>4/20/2022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C1684-C57E-47DD-8C56-C6F01DC2961E}" type="slidenum">
              <a:rPr lang="en-US" smtClean="0"/>
              <a:t>‹#›</a:t>
            </a:fld>
            <a:endParaRPr lang="en-US"/>
          </a:p>
        </p:txBody>
      </p:sp>
    </p:spTree>
    <p:extLst>
      <p:ext uri="{BB962C8B-B14F-4D97-AF65-F5344CB8AC3E}">
        <p14:creationId xmlns:p14="http://schemas.microsoft.com/office/powerpoint/2010/main" val="3919744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B1EA4C4D-EEBB-4606-B99C-DB4ECFEC99F0}" type="datetimeFigureOut">
              <a:rPr lang="en-US" smtClean="0"/>
              <a:t>4/20/2022</a:t>
            </a:fld>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ADDC1684-C57E-47DD-8C56-C6F01DC2961E}" type="slidenum">
              <a:rPr lang="en-US" smtClean="0"/>
              <a:t>‹#›</a:t>
            </a:fld>
            <a:endParaRPr lang="en-US"/>
          </a:p>
        </p:txBody>
      </p:sp>
    </p:spTree>
    <p:extLst>
      <p:ext uri="{BB962C8B-B14F-4D97-AF65-F5344CB8AC3E}">
        <p14:creationId xmlns:p14="http://schemas.microsoft.com/office/powerpoint/2010/main" val="30426748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nd For Cattle">
            <a:extLst>
              <a:ext uri="{FF2B5EF4-FFF2-40B4-BE49-F238E27FC236}">
                <a16:creationId xmlns:a16="http://schemas.microsoft.com/office/drawing/2014/main" id="{53D8CCA6-7124-4643-8761-963EA542D1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8961" y="387277"/>
            <a:ext cx="6949440" cy="69494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38F8953-3CAB-4383-81A2-10670E588D37}"/>
              </a:ext>
            </a:extLst>
          </p:cNvPr>
          <p:cNvSpPr txBox="1"/>
          <p:nvPr/>
        </p:nvSpPr>
        <p:spPr>
          <a:xfrm>
            <a:off x="16" y="294088"/>
            <a:ext cx="3108960" cy="7171194"/>
          </a:xfrm>
          <a:prstGeom prst="rect">
            <a:avLst/>
          </a:prstGeom>
          <a:noFill/>
        </p:spPr>
        <p:txBody>
          <a:bodyPr wrap="square">
            <a:spAutoFit/>
          </a:bodyPr>
          <a:lstStyle/>
          <a:p>
            <a:pPr marL="0" marR="0">
              <a:spcBef>
                <a:spcPts val="0"/>
              </a:spcBef>
              <a:spcAft>
                <a:spcPts val="790"/>
              </a:spcAft>
            </a:pPr>
            <a:r>
              <a:rPr lang="en-US" sz="2300" dirty="0">
                <a:solidFill>
                  <a:srgbClr val="000000"/>
                </a:solidFill>
                <a:effectLst/>
                <a:latin typeface="Times New Roman" panose="02020603050405020304" pitchFamily="18" charset="0"/>
                <a:ea typeface="Times New Roman" panose="02020603050405020304" pitchFamily="18" charset="0"/>
              </a:rPr>
              <a:t>Approximately 29% of the land in the United States is too wet, rocky, steep, or arid to support cultivated agriculture.</a:t>
            </a:r>
            <a:r>
              <a:rPr lang="en-US" sz="2300" baseline="30000" dirty="0">
                <a:solidFill>
                  <a:srgbClr val="000000"/>
                </a:solidFill>
                <a:effectLst/>
                <a:latin typeface="Times New Roman" panose="02020603050405020304" pitchFamily="18" charset="0"/>
                <a:ea typeface="Times New Roman" panose="02020603050405020304" pitchFamily="18" charset="0"/>
              </a:rPr>
              <a:t>2</a:t>
            </a:r>
            <a:r>
              <a:rPr lang="en-US" sz="2300" dirty="0">
                <a:solidFill>
                  <a:srgbClr val="000000"/>
                </a:solidFill>
                <a:effectLst/>
                <a:latin typeface="Times New Roman" panose="02020603050405020304" pitchFamily="18" charset="0"/>
                <a:ea typeface="Times New Roman" panose="02020603050405020304" pitchFamily="18" charset="0"/>
              </a:rPr>
              <a:t> However, cattle graze on plants native to their surroundings that humans can’t eat.  Their unique, four-compartment stomach and digestive system is home to trillions of microbes. These microbes allow cattle to benefit and gain nutritional value from these sources that other animals can’t digest. </a:t>
            </a:r>
            <a:endParaRPr lang="en-US"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70495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attle and Wildlife">
            <a:extLst>
              <a:ext uri="{FF2B5EF4-FFF2-40B4-BE49-F238E27FC236}">
                <a16:creationId xmlns:a16="http://schemas.microsoft.com/office/drawing/2014/main" id="{413C3B32-D55D-451A-B46E-5C8279EA74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6520"/>
            <a:ext cx="6949440" cy="69494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F9CA359-C2F9-4DFE-9F4E-5C5F58CD45EF}"/>
              </a:ext>
            </a:extLst>
          </p:cNvPr>
          <p:cNvSpPr txBox="1"/>
          <p:nvPr/>
        </p:nvSpPr>
        <p:spPr>
          <a:xfrm>
            <a:off x="6949440" y="301214"/>
            <a:ext cx="2431228" cy="7109639"/>
          </a:xfrm>
          <a:prstGeom prst="rect">
            <a:avLst/>
          </a:prstGeom>
          <a:noFill/>
        </p:spPr>
        <p:txBody>
          <a:bodyPr wrap="square">
            <a:spAutoFit/>
          </a:bodyPr>
          <a:lstStyle/>
          <a:p>
            <a:pPr marL="0" marR="0">
              <a:spcBef>
                <a:spcPts val="0"/>
              </a:spcBef>
              <a:spcAft>
                <a:spcPts val="790"/>
              </a:spcAft>
            </a:pPr>
            <a:r>
              <a:rPr lang="en-US" sz="2400" dirty="0">
                <a:solidFill>
                  <a:srgbClr val="000000"/>
                </a:solidFill>
                <a:effectLst/>
                <a:latin typeface="Times New Roman" panose="02020603050405020304" pitchFamily="18" charset="0"/>
                <a:ea typeface="Times New Roman" panose="02020603050405020304" pitchFamily="18" charset="0"/>
              </a:rPr>
              <a:t>By using byproducts that would otherwise go to waste, cattle are enhancing the sustainability of other industries. For example, cattle eat distillers grains from the corn ethanol industry, cottonseed that is a byproduct of cotton production, and beet pulp that is a byproduct of sugar beet production. </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72164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38F8953-3CAB-4383-81A2-10670E588D37}"/>
              </a:ext>
            </a:extLst>
          </p:cNvPr>
          <p:cNvSpPr txBox="1"/>
          <p:nvPr/>
        </p:nvSpPr>
        <p:spPr>
          <a:xfrm>
            <a:off x="6949440" y="294088"/>
            <a:ext cx="3108960" cy="7040389"/>
          </a:xfrm>
          <a:prstGeom prst="rect">
            <a:avLst/>
          </a:prstGeom>
          <a:noFill/>
        </p:spPr>
        <p:txBody>
          <a:bodyPr wrap="square">
            <a:spAutoFit/>
          </a:bodyPr>
          <a:lstStyle/>
          <a:p>
            <a:pPr marL="0" marR="0">
              <a:spcBef>
                <a:spcPts val="0"/>
              </a:spcBef>
              <a:spcAft>
                <a:spcPts val="790"/>
              </a:spcAft>
            </a:pPr>
            <a:r>
              <a:rPr lang="en-US" sz="2150" dirty="0">
                <a:solidFill>
                  <a:srgbClr val="000000"/>
                </a:solidFill>
                <a:effectLst/>
                <a:latin typeface="Times New Roman" panose="02020603050405020304" pitchFamily="18" charset="0"/>
                <a:ea typeface="Times New Roman" panose="02020603050405020304" pitchFamily="18" charset="0"/>
              </a:rPr>
              <a:t>About 90% of what cattle eat can’t be digested by humans, making them invaluable to a sustainable food system. Cattle consume plants that humans can’t eat and through their unique digestive system, transform these plants into a high-quality, nutrient-rich protein. In addition to the grasses they graze on for most of their lives, cattle can eat numerous other food byproducts. They can take items like brewers’ grains, pea pulp, beet tops, and potato peelings and turn those products into beef.</a:t>
            </a:r>
            <a:endParaRPr lang="en-US" sz="2150" dirty="0">
              <a:effectLst/>
              <a:latin typeface="Times New Roman" panose="02020603050405020304" pitchFamily="18" charset="0"/>
              <a:ea typeface="Times New Roman" panose="02020603050405020304" pitchFamily="18" charset="0"/>
            </a:endParaRPr>
          </a:p>
        </p:txBody>
      </p:sp>
      <p:pic>
        <p:nvPicPr>
          <p:cNvPr id="3074" name="Picture 2" descr="Plants to Protein">
            <a:extLst>
              <a:ext uri="{FF2B5EF4-FFF2-40B4-BE49-F238E27FC236}">
                <a16:creationId xmlns:a16="http://schemas.microsoft.com/office/drawing/2014/main" id="{6FF5A868-CF77-4543-963D-8100674F12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7277"/>
            <a:ext cx="6949440" cy="6949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009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ull Nutrients">
            <a:extLst>
              <a:ext uri="{FF2B5EF4-FFF2-40B4-BE49-F238E27FC236}">
                <a16:creationId xmlns:a16="http://schemas.microsoft.com/office/drawing/2014/main" id="{43965617-B772-454C-A342-8DE7D9D394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6859"/>
            <a:ext cx="6938682" cy="6938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726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ife on Farms">
            <a:extLst>
              <a:ext uri="{FF2B5EF4-FFF2-40B4-BE49-F238E27FC236}">
                <a16:creationId xmlns:a16="http://schemas.microsoft.com/office/drawing/2014/main" id="{37E86CB3-E346-47DA-897D-6A16EF235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6997"/>
            <a:ext cx="6958405" cy="6958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5749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9A26F84ADD2A4E9EE1842CE830041F" ma:contentTypeVersion="16" ma:contentTypeDescription="Create a new document." ma:contentTypeScope="" ma:versionID="62183e527f443dd29962140ac34ec6dc">
  <xsd:schema xmlns:xsd="http://www.w3.org/2001/XMLSchema" xmlns:xs="http://www.w3.org/2001/XMLSchema" xmlns:p="http://schemas.microsoft.com/office/2006/metadata/properties" xmlns:ns2="54dc1d3f-949c-41d7-964e-4d4a08e88f8e" xmlns:ns3="c09c6c61-6982-4125-b82c-eed1fef56d62" targetNamespace="http://schemas.microsoft.com/office/2006/metadata/properties" ma:root="true" ma:fieldsID="30fbaeaef5d0890934877e9c3e082ba9" ns2:_="" ns3:_="">
    <xsd:import namespace="54dc1d3f-949c-41d7-964e-4d4a08e88f8e"/>
    <xsd:import namespace="c09c6c61-6982-4125-b82c-eed1fef56d6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dc1d3f-949c-41d7-964e-4d4a08e88f8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4beb17d-69c8-4e13-880f-674f29f971b0}" ma:internalName="TaxCatchAll" ma:showField="CatchAllData" ma:web="54dc1d3f-949c-41d7-964e-4d4a08e88f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09c6c61-6982-4125-b82c-eed1fef56d6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569bf03-706a-479d-8674-09328893f9bb"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9c6c61-6982-4125-b82c-eed1fef56d62">
      <Terms xmlns="http://schemas.microsoft.com/office/infopath/2007/PartnerControls"/>
    </lcf76f155ced4ddcb4097134ff3c332f>
    <TaxCatchAll xmlns="54dc1d3f-949c-41d7-964e-4d4a08e88f8e" xsi:nil="true"/>
  </documentManagement>
</p:properties>
</file>

<file path=customXml/itemProps1.xml><?xml version="1.0" encoding="utf-8"?>
<ds:datastoreItem xmlns:ds="http://schemas.openxmlformats.org/officeDocument/2006/customXml" ds:itemID="{15E29A49-CBA0-48C1-B254-1742CDBE779E}"/>
</file>

<file path=customXml/itemProps2.xml><?xml version="1.0" encoding="utf-8"?>
<ds:datastoreItem xmlns:ds="http://schemas.openxmlformats.org/officeDocument/2006/customXml" ds:itemID="{D0DDBFDE-507E-4A6F-B753-D3165548F434}"/>
</file>

<file path=customXml/itemProps3.xml><?xml version="1.0" encoding="utf-8"?>
<ds:datastoreItem xmlns:ds="http://schemas.openxmlformats.org/officeDocument/2006/customXml" ds:itemID="{7AA83610-667C-4482-B7F2-391AF9273920}"/>
</file>

<file path=docProps/app.xml><?xml version="1.0" encoding="utf-8"?>
<Properties xmlns="http://schemas.openxmlformats.org/officeDocument/2006/extended-properties" xmlns:vt="http://schemas.openxmlformats.org/officeDocument/2006/docPropsVTypes">
  <Template>Office Theme</Template>
  <TotalTime>10</TotalTime>
  <Words>221</Words>
  <Application>Microsoft Office PowerPoint</Application>
  <PresentationFormat>Custom</PresentationFormat>
  <Paragraphs>3</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Chaley Harney</dc:creator>
  <cp:lastModifiedBy>Chaley Harney</cp:lastModifiedBy>
  <cp:revision>1</cp:revision>
  <cp:lastPrinted>2022-04-20T19:44:33Z</cp:lastPrinted>
  <dcterms:created xsi:type="dcterms:W3CDTF">2022-04-20T19:34:50Z</dcterms:created>
  <dcterms:modified xsi:type="dcterms:W3CDTF">2022-04-20T19:45:08Z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0x010100C89A26F84ADD2A4E9EE1842CE830041F</vt:lpwstr>
  </property>
</Properties>
</file>